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CC33"/>
    <a:srgbClr val="666633"/>
    <a:srgbClr val="CC6600"/>
    <a:srgbClr val="FFCC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435384-0A6C-423C-AF48-F67342EBDA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7" name="Picture 15" descr="j03904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9738" y="0"/>
            <a:ext cx="4894262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4191000" cy="268605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352800"/>
            <a:ext cx="4114800" cy="2362200"/>
          </a:xfrm>
        </p:spPr>
        <p:txBody>
          <a:bodyPr/>
          <a:lstStyle>
            <a:lvl1pPr marL="0" indent="0">
              <a:buFontTx/>
              <a:buNone/>
              <a:defRPr sz="3600">
                <a:solidFill>
                  <a:srgbClr val="CC66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DCDB6-5A8D-4F87-A61D-EB9CD07E7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02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4876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C93A5-2163-4434-B954-A75B5D1377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94249-095B-45DD-9FA3-E4B698D21F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63990-555D-4E3C-A5CD-0442806DC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3276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3276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EB093-92F1-431C-97B1-7160700E0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B2667-A390-43D8-8F7B-3B3A3805E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9BDEC-857F-4C11-AA04-6BC00EBCC7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A7A39-5DD6-4B26-931E-CFE739A86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323FB-0E79-4B38-8636-1BA670AB92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9D781-5886-4E4A-B6CD-A6A0BB086B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j039048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05538" y="0"/>
            <a:ext cx="2938462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670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6705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172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586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53AB5B-9D41-46F7-8691-845838EF70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C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Verbs…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 Quick Review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# 1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639762"/>
          </a:xfrm>
        </p:spPr>
        <p:txBody>
          <a:bodyPr/>
          <a:lstStyle/>
          <a:p>
            <a:r>
              <a:rPr lang="en-US" dirty="0" smtClean="0"/>
              <a:t>Past Tense Spelling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6705600" cy="5562600"/>
          </a:xfrm>
        </p:spPr>
        <p:txBody>
          <a:bodyPr/>
          <a:lstStyle/>
          <a:p>
            <a:r>
              <a:rPr lang="en-US" sz="2600" dirty="0" smtClean="0"/>
              <a:t>When a verb ends in</a:t>
            </a:r>
            <a:r>
              <a:rPr lang="en-US" sz="2600" dirty="0" smtClean="0">
                <a:solidFill>
                  <a:srgbClr val="33CC33"/>
                </a:solidFill>
              </a:rPr>
              <a:t> –e</a:t>
            </a:r>
            <a:r>
              <a:rPr lang="en-US" sz="2600" dirty="0" smtClean="0"/>
              <a:t>, drop the </a:t>
            </a:r>
            <a:r>
              <a:rPr lang="en-US" sz="2600" dirty="0" smtClean="0">
                <a:solidFill>
                  <a:srgbClr val="33CC33"/>
                </a:solidFill>
              </a:rPr>
              <a:t>–e </a:t>
            </a:r>
            <a:r>
              <a:rPr lang="en-US" sz="2600" dirty="0" smtClean="0"/>
              <a:t>and add –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33CC33"/>
                </a:solidFill>
              </a:rPr>
              <a:t>*</a:t>
            </a:r>
            <a:r>
              <a:rPr lang="en-US" sz="2600" dirty="0" smtClean="0"/>
              <a:t>to smil</a:t>
            </a:r>
            <a:r>
              <a:rPr lang="en-US" sz="2600" dirty="0" smtClean="0">
                <a:solidFill>
                  <a:srgbClr val="33CC33"/>
                </a:solidFill>
              </a:rPr>
              <a:t>e</a:t>
            </a:r>
            <a:r>
              <a:rPr lang="en-US" sz="2600" dirty="0" smtClean="0"/>
              <a:t> = smil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33CC33"/>
                </a:solidFill>
              </a:rPr>
              <a:t>*</a:t>
            </a:r>
            <a:r>
              <a:rPr lang="en-US" sz="2600" dirty="0" smtClean="0"/>
              <a:t>to rac</a:t>
            </a:r>
            <a:r>
              <a:rPr lang="en-US" sz="2600" dirty="0" smtClean="0">
                <a:solidFill>
                  <a:srgbClr val="33CC33"/>
                </a:solidFill>
              </a:rPr>
              <a:t>e</a:t>
            </a:r>
            <a:r>
              <a:rPr lang="en-US" sz="2600" dirty="0" smtClean="0"/>
              <a:t> = rac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</a:p>
          <a:p>
            <a:pPr>
              <a:buNone/>
            </a:pPr>
            <a:endParaRPr lang="en-US" sz="2600" dirty="0"/>
          </a:p>
          <a:p>
            <a:r>
              <a:rPr lang="en-US" sz="2600" dirty="0" smtClean="0"/>
              <a:t>For verbs ending with a consonant after a short vowel, double the final consonant before adding </a:t>
            </a:r>
            <a:r>
              <a:rPr lang="en-US" sz="2600" dirty="0" smtClean="0">
                <a:solidFill>
                  <a:srgbClr val="FF3300"/>
                </a:solidFill>
              </a:rPr>
              <a:t>–ed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33CC33"/>
                </a:solidFill>
              </a:rPr>
              <a:t>*</a:t>
            </a:r>
            <a:r>
              <a:rPr lang="en-US" sz="2600" dirty="0" smtClean="0"/>
              <a:t>to sho</a:t>
            </a:r>
            <a:r>
              <a:rPr lang="en-US" sz="2600" dirty="0" smtClean="0">
                <a:solidFill>
                  <a:srgbClr val="33CC33"/>
                </a:solidFill>
              </a:rPr>
              <a:t>p</a:t>
            </a:r>
            <a:r>
              <a:rPr lang="en-US" sz="2600" dirty="0" smtClean="0"/>
              <a:t> = sho</a:t>
            </a:r>
            <a:r>
              <a:rPr lang="en-US" sz="2600" u="sng" dirty="0" smtClean="0"/>
              <a:t>pp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  <a:endParaRPr lang="en-US" sz="2600" dirty="0" smtClean="0">
              <a:solidFill>
                <a:srgbClr val="FF3300"/>
              </a:solidFill>
            </a:endParaRP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33CC33"/>
                </a:solidFill>
              </a:rPr>
              <a:t>*</a:t>
            </a:r>
            <a:r>
              <a:rPr lang="en-US" sz="2600" dirty="0" smtClean="0"/>
              <a:t>to ho</a:t>
            </a:r>
            <a:r>
              <a:rPr lang="en-US" sz="2600" dirty="0" smtClean="0">
                <a:solidFill>
                  <a:srgbClr val="33CC33"/>
                </a:solidFill>
              </a:rPr>
              <a:t>p</a:t>
            </a:r>
            <a:r>
              <a:rPr lang="en-US" sz="2600" dirty="0" smtClean="0"/>
              <a:t> = ho</a:t>
            </a:r>
            <a:r>
              <a:rPr lang="en-US" sz="2600" u="sng" dirty="0" smtClean="0"/>
              <a:t>pp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33CC33"/>
                </a:solidFill>
              </a:rPr>
              <a:t>*</a:t>
            </a:r>
            <a:r>
              <a:rPr lang="en-US" sz="2600" dirty="0" smtClean="0"/>
              <a:t>the exception is </a:t>
            </a:r>
            <a:r>
              <a:rPr lang="en-US" sz="2600" dirty="0" smtClean="0">
                <a:solidFill>
                  <a:srgbClr val="33CC33"/>
                </a:solidFill>
              </a:rPr>
              <a:t>–x</a:t>
            </a:r>
            <a:r>
              <a:rPr lang="en-US" sz="2600" dirty="0" smtClean="0"/>
              <a:t>: </a:t>
            </a:r>
          </a:p>
          <a:p>
            <a:pPr>
              <a:buNone/>
            </a:pPr>
            <a:r>
              <a:rPr lang="en-US" sz="2600" dirty="0"/>
              <a:t>	</a:t>
            </a:r>
            <a:r>
              <a:rPr lang="en-US" sz="2600" dirty="0" smtClean="0"/>
              <a:t>	~The mechanic fix</a:t>
            </a:r>
            <a:r>
              <a:rPr lang="en-US" sz="2600" dirty="0" smtClean="0">
                <a:solidFill>
                  <a:srgbClr val="FF3300"/>
                </a:solidFill>
              </a:rPr>
              <a:t>ed</a:t>
            </a:r>
            <a:r>
              <a:rPr lang="en-US" sz="2600" dirty="0" smtClean="0"/>
              <a:t> the car.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verbs ending with a consonant and</a:t>
            </a:r>
            <a:r>
              <a:rPr lang="en-US" dirty="0" smtClean="0">
                <a:solidFill>
                  <a:srgbClr val="33CC33"/>
                </a:solidFill>
              </a:rPr>
              <a:t> –y</a:t>
            </a:r>
            <a:r>
              <a:rPr lang="en-US" dirty="0" smtClean="0"/>
              <a:t>, change the </a:t>
            </a:r>
            <a:r>
              <a:rPr lang="en-US" dirty="0" smtClean="0">
                <a:solidFill>
                  <a:srgbClr val="33CC33"/>
                </a:solidFill>
              </a:rPr>
              <a:t>–y </a:t>
            </a:r>
            <a:r>
              <a:rPr lang="en-US" dirty="0" smtClean="0"/>
              <a:t>to an </a:t>
            </a:r>
            <a:r>
              <a:rPr lang="en-US" dirty="0" smtClean="0">
                <a:solidFill>
                  <a:srgbClr val="FF3300"/>
                </a:solidFill>
              </a:rPr>
              <a:t>–</a:t>
            </a:r>
            <a:r>
              <a:rPr lang="en-US" dirty="0" err="1" smtClean="0">
                <a:solidFill>
                  <a:srgbClr val="FF3300"/>
                </a:solidFill>
              </a:rPr>
              <a:t>i</a:t>
            </a:r>
            <a:r>
              <a:rPr lang="en-US" dirty="0" smtClean="0"/>
              <a:t> and add </a:t>
            </a:r>
            <a:r>
              <a:rPr lang="en-US" dirty="0" smtClean="0">
                <a:solidFill>
                  <a:srgbClr val="FF3300"/>
                </a:solidFill>
              </a:rPr>
              <a:t>– ed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33CC33"/>
                </a:solidFill>
              </a:rPr>
              <a:t>	*</a:t>
            </a:r>
            <a:r>
              <a:rPr lang="en-US" dirty="0" smtClean="0"/>
              <a:t>to car</a:t>
            </a:r>
            <a:r>
              <a:rPr lang="en-US" dirty="0" smtClean="0">
                <a:solidFill>
                  <a:srgbClr val="33CC33"/>
                </a:solidFill>
              </a:rPr>
              <a:t>ry</a:t>
            </a:r>
            <a:r>
              <a:rPr lang="en-US" dirty="0" smtClean="0"/>
              <a:t> = carr</a:t>
            </a:r>
            <a:r>
              <a:rPr lang="en-US" dirty="0" smtClean="0">
                <a:solidFill>
                  <a:srgbClr val="FF3300"/>
                </a:solidFill>
              </a:rPr>
              <a:t>ied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33CC33"/>
                </a:solidFill>
              </a:rPr>
              <a:t>*</a:t>
            </a:r>
            <a:r>
              <a:rPr lang="en-US" dirty="0" smtClean="0"/>
              <a:t>to d</a:t>
            </a:r>
            <a:r>
              <a:rPr lang="en-US" dirty="0" smtClean="0">
                <a:solidFill>
                  <a:srgbClr val="33CC33"/>
                </a:solidFill>
              </a:rPr>
              <a:t>ry</a:t>
            </a:r>
            <a:r>
              <a:rPr lang="en-US" dirty="0" smtClean="0"/>
              <a:t> = dr</a:t>
            </a:r>
            <a:r>
              <a:rPr lang="en-US" dirty="0" smtClean="0">
                <a:solidFill>
                  <a:srgbClr val="FF3300"/>
                </a:solidFill>
              </a:rPr>
              <a:t>ied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C5A37-04B3-4D27-BFE0-E60E0B5841DA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705600" cy="1143000"/>
          </a:xfrm>
        </p:spPr>
        <p:txBody>
          <a:bodyPr/>
          <a:lstStyle/>
          <a:p>
            <a:r>
              <a:rPr lang="en-US" dirty="0" smtClean="0"/>
              <a:t>Action Verbs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6705600" cy="4953000"/>
          </a:xfrm>
        </p:spPr>
        <p:txBody>
          <a:bodyPr/>
          <a:lstStyle/>
          <a:p>
            <a:r>
              <a:rPr lang="en-US" dirty="0" smtClean="0"/>
              <a:t>Action verbs tell what someone or something does.</a:t>
            </a:r>
            <a:endParaRPr lang="en-US" sz="1800" dirty="0" smtClean="0"/>
          </a:p>
          <a:p>
            <a:pPr>
              <a:buNone/>
            </a:pPr>
            <a:endParaRPr lang="en-US" dirty="0"/>
          </a:p>
          <a:p>
            <a:r>
              <a:rPr lang="en-US" sz="1800" b="1" dirty="0" smtClean="0"/>
              <a:t>Examples:</a:t>
            </a:r>
          </a:p>
          <a:p>
            <a:pPr lvl="1"/>
            <a:r>
              <a:rPr lang="en-US" sz="1800" dirty="0" smtClean="0"/>
              <a:t>He speaks loudly.</a:t>
            </a:r>
          </a:p>
          <a:p>
            <a:pPr lvl="1">
              <a:buNone/>
            </a:pPr>
            <a:r>
              <a:rPr lang="en-US" sz="1800" dirty="0"/>
              <a:t>	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CC6600"/>
                </a:solidFill>
              </a:rPr>
              <a:t>What does he do?  He </a:t>
            </a:r>
            <a:r>
              <a:rPr lang="en-US" sz="1800" dirty="0" smtClean="0">
                <a:solidFill>
                  <a:srgbClr val="00B050"/>
                </a:solidFill>
              </a:rPr>
              <a:t>speaks</a:t>
            </a:r>
            <a:r>
              <a:rPr lang="en-US" sz="1800" dirty="0" smtClean="0"/>
              <a:t>.)</a:t>
            </a:r>
          </a:p>
          <a:p>
            <a:pPr lvl="1">
              <a:buNone/>
            </a:pPr>
            <a:r>
              <a:rPr lang="en-US" sz="1800" dirty="0" smtClean="0"/>
              <a:t>-William and Alicia run every day.</a:t>
            </a:r>
          </a:p>
          <a:p>
            <a:pPr lvl="1">
              <a:buNone/>
            </a:pPr>
            <a:r>
              <a:rPr lang="en-US" sz="1800" dirty="0"/>
              <a:t> </a:t>
            </a:r>
            <a:r>
              <a:rPr lang="en-US" sz="1800" dirty="0" smtClean="0"/>
              <a:t>   (</a:t>
            </a:r>
            <a:r>
              <a:rPr lang="en-US" sz="1800" dirty="0" smtClean="0">
                <a:solidFill>
                  <a:srgbClr val="CC6600"/>
                </a:solidFill>
              </a:rPr>
              <a:t>What do they do?  They </a:t>
            </a:r>
            <a:r>
              <a:rPr lang="en-US" sz="1800" dirty="0" smtClean="0">
                <a:solidFill>
                  <a:srgbClr val="00B050"/>
                </a:solidFill>
              </a:rPr>
              <a:t>run</a:t>
            </a:r>
            <a:r>
              <a:rPr lang="en-US" sz="1800" dirty="0" smtClean="0">
                <a:solidFill>
                  <a:srgbClr val="CC6600"/>
                </a:solidFill>
              </a:rPr>
              <a:t>.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sz="1800" dirty="0" smtClean="0"/>
              <a:t>They leave each morning at 8:00 A.M.</a:t>
            </a:r>
          </a:p>
          <a:p>
            <a:pPr lvl="1">
              <a:buNone/>
            </a:pPr>
            <a:r>
              <a:rPr lang="en-US" sz="1800" dirty="0"/>
              <a:t>	</a:t>
            </a:r>
            <a:r>
              <a:rPr lang="en-US" sz="1800" dirty="0" smtClean="0"/>
              <a:t> (</a:t>
            </a:r>
            <a:r>
              <a:rPr lang="en-US" sz="1800" dirty="0" smtClean="0">
                <a:solidFill>
                  <a:srgbClr val="CC6600"/>
                </a:solidFill>
              </a:rPr>
              <a:t>What do they do?  They </a:t>
            </a:r>
            <a:r>
              <a:rPr lang="en-US" sz="1800" dirty="0" smtClean="0">
                <a:solidFill>
                  <a:srgbClr val="00B050"/>
                </a:solidFill>
              </a:rPr>
              <a:t>leave</a:t>
            </a:r>
            <a:r>
              <a:rPr lang="en-US" sz="1800" dirty="0" smtClean="0"/>
              <a:t>.)</a:t>
            </a:r>
          </a:p>
          <a:p>
            <a:pPr lvl="1">
              <a:buFontTx/>
              <a:buChar char="-"/>
            </a:pPr>
            <a:r>
              <a:rPr lang="en-US" sz="1800" dirty="0" smtClean="0"/>
              <a:t>The ball drops onto the field.</a:t>
            </a:r>
          </a:p>
          <a:p>
            <a:pPr lvl="1">
              <a:buNone/>
            </a:pPr>
            <a:r>
              <a:rPr lang="en-US" sz="1800" dirty="0"/>
              <a:t>	</a:t>
            </a:r>
            <a:r>
              <a:rPr lang="en-US" sz="1800" dirty="0" smtClean="0"/>
              <a:t> (</a:t>
            </a:r>
            <a:r>
              <a:rPr lang="en-US" sz="1800" dirty="0" smtClean="0">
                <a:solidFill>
                  <a:srgbClr val="CC6600"/>
                </a:solidFill>
              </a:rPr>
              <a:t>What does the ball do?  It </a:t>
            </a:r>
            <a:r>
              <a:rPr lang="en-US" sz="1800" dirty="0" smtClean="0">
                <a:solidFill>
                  <a:srgbClr val="00B050"/>
                </a:solidFill>
              </a:rPr>
              <a:t>drops</a:t>
            </a:r>
            <a:r>
              <a:rPr lang="en-US" sz="1800" dirty="0" smtClean="0"/>
              <a:t>.)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8" grpId="1"/>
      <p:bldP spid="409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Verbs…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verbs do NOT show action.  Linking verbs join the subject of a sentence with the predicate of a sentence.</a:t>
            </a:r>
          </a:p>
          <a:p>
            <a:r>
              <a:rPr lang="en-US" u="sng" dirty="0" smtClean="0"/>
              <a:t>Common Linking Verbs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i="1" dirty="0" smtClean="0"/>
              <a:t>am, is, are, was, were</a:t>
            </a:r>
          </a:p>
          <a:p>
            <a:pPr>
              <a:buNone/>
            </a:pPr>
            <a:r>
              <a:rPr lang="en-US" b="1" i="1" dirty="0"/>
              <a:t>	</a:t>
            </a:r>
            <a:r>
              <a:rPr lang="en-US" b="1" i="1" dirty="0" smtClean="0"/>
              <a:t>seem, feel, become, appear, look, sound, smell, </a:t>
            </a:r>
            <a:r>
              <a:rPr lang="en-US" b="1" i="1" dirty="0" smtClean="0">
                <a:solidFill>
                  <a:srgbClr val="CC6600"/>
                </a:solidFill>
              </a:rPr>
              <a:t>and</a:t>
            </a:r>
            <a:r>
              <a:rPr lang="en-US" b="1" i="1" dirty="0" smtClean="0"/>
              <a:t> taste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 Tense…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6705600" cy="4830763"/>
          </a:xfrm>
        </p:spPr>
        <p:txBody>
          <a:bodyPr/>
          <a:lstStyle/>
          <a:p>
            <a:r>
              <a:rPr lang="en-US" dirty="0" smtClean="0"/>
              <a:t>Verbs not only show action or link subject to predicate, but they also indicate time.  This time is called tense.</a:t>
            </a:r>
          </a:p>
          <a:p>
            <a:r>
              <a:rPr lang="en-US" dirty="0" smtClean="0">
                <a:solidFill>
                  <a:srgbClr val="FF3300"/>
                </a:solidFill>
              </a:rPr>
              <a:t>Present tense </a:t>
            </a:r>
            <a:r>
              <a:rPr lang="en-US" dirty="0" smtClean="0"/>
              <a:t>– action happens now</a:t>
            </a:r>
          </a:p>
          <a:p>
            <a:r>
              <a:rPr lang="en-US" dirty="0" smtClean="0">
                <a:solidFill>
                  <a:srgbClr val="FF3300"/>
                </a:solidFill>
              </a:rPr>
              <a:t>Past tense </a:t>
            </a:r>
            <a:r>
              <a:rPr lang="en-US" dirty="0" smtClean="0"/>
              <a:t>– action has happened already</a:t>
            </a:r>
          </a:p>
          <a:p>
            <a:r>
              <a:rPr lang="en-US" dirty="0" smtClean="0">
                <a:solidFill>
                  <a:srgbClr val="FF3300"/>
                </a:solidFill>
              </a:rPr>
              <a:t>Future tense </a:t>
            </a:r>
            <a:r>
              <a:rPr lang="en-US" dirty="0" smtClean="0"/>
              <a:t>– action will happen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Subject-Verb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sentence may have a single subject whish is about one person, one place, or one thing.  </a:t>
            </a:r>
          </a:p>
          <a:p>
            <a:r>
              <a:rPr lang="en-US" dirty="0" smtClean="0"/>
              <a:t>The subject must have a verb which agrees with that one person, one place, or one thing.</a:t>
            </a:r>
          </a:p>
          <a:p>
            <a:pPr algn="ctr"/>
            <a:r>
              <a:rPr lang="en-US" sz="2400" b="1" dirty="0" smtClean="0"/>
              <a:t>Disagree: </a:t>
            </a:r>
            <a:r>
              <a:rPr lang="en-US" sz="2400" dirty="0" smtClean="0"/>
              <a:t>Our </a:t>
            </a:r>
            <a:r>
              <a:rPr lang="en-US" sz="2400" dirty="0" smtClean="0">
                <a:solidFill>
                  <a:srgbClr val="33CC33"/>
                </a:solidFill>
              </a:rPr>
              <a:t>cat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love</a:t>
            </a:r>
            <a:r>
              <a:rPr lang="en-US" sz="2400" dirty="0" smtClean="0"/>
              <a:t> the sun.</a:t>
            </a:r>
          </a:p>
          <a:p>
            <a:pPr algn="ctr"/>
            <a:r>
              <a:rPr lang="en-US" sz="2400" b="1" dirty="0" smtClean="0"/>
              <a:t>Agree: </a:t>
            </a:r>
            <a:r>
              <a:rPr lang="en-US" sz="2400" dirty="0" smtClean="0"/>
              <a:t>Our </a:t>
            </a:r>
            <a:r>
              <a:rPr lang="en-US" sz="2400" dirty="0" smtClean="0">
                <a:solidFill>
                  <a:srgbClr val="33CC33"/>
                </a:solidFill>
              </a:rPr>
              <a:t>cat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loves </a:t>
            </a:r>
            <a:r>
              <a:rPr lang="en-US" sz="2400" dirty="0" smtClean="0"/>
              <a:t>the sun.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6705600" cy="487362"/>
          </a:xfrm>
        </p:spPr>
        <p:txBody>
          <a:bodyPr/>
          <a:lstStyle/>
          <a:p>
            <a:r>
              <a:rPr lang="en-US" dirty="0" smtClean="0"/>
              <a:t>OR…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6705600" cy="5059363"/>
          </a:xfrm>
        </p:spPr>
        <p:txBody>
          <a:bodyPr/>
          <a:lstStyle/>
          <a:p>
            <a:r>
              <a:rPr lang="en-US" dirty="0" smtClean="0"/>
              <a:t>A sentence may have a plural subject (more than one person, place, or thing).  The plural subject must have an agreeing plural verb.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 algn="ctr"/>
            <a:r>
              <a:rPr lang="en-US" dirty="0" smtClean="0"/>
              <a:t>Our </a:t>
            </a:r>
            <a:r>
              <a:rPr lang="en-US" dirty="0" smtClean="0">
                <a:solidFill>
                  <a:srgbClr val="33CC33"/>
                </a:solidFill>
              </a:rPr>
              <a:t>cats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love</a:t>
            </a:r>
            <a:r>
              <a:rPr lang="en-US" dirty="0" smtClean="0"/>
              <a:t> the sun.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1143000"/>
          </a:xfrm>
        </p:spPr>
        <p:txBody>
          <a:bodyPr/>
          <a:lstStyle/>
          <a:p>
            <a:r>
              <a:rPr lang="en-US" dirty="0" smtClean="0"/>
              <a:t>Spelling Rules for Present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Add nothing.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33CC33"/>
                </a:solidFill>
              </a:rPr>
              <a:t>*</a:t>
            </a:r>
            <a:r>
              <a:rPr lang="en-US" dirty="0" smtClean="0"/>
              <a:t>Usually add nothing to verbs used with plural subjects.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3300"/>
                </a:solidFill>
              </a:rPr>
              <a:t>~</a:t>
            </a:r>
            <a:r>
              <a:rPr lang="en-US" dirty="0" smtClean="0"/>
              <a:t>Frog</a:t>
            </a:r>
            <a:r>
              <a:rPr lang="en-US" dirty="0" smtClean="0">
                <a:solidFill>
                  <a:srgbClr val="33CC33"/>
                </a:solidFill>
              </a:rPr>
              <a:t>s</a:t>
            </a:r>
            <a:r>
              <a:rPr lang="en-US" dirty="0" smtClean="0"/>
              <a:t> ea</a:t>
            </a:r>
            <a:r>
              <a:rPr lang="en-US" dirty="0" smtClean="0">
                <a:solidFill>
                  <a:srgbClr val="FF3300"/>
                </a:solidFill>
              </a:rPr>
              <a:t>t</a:t>
            </a:r>
            <a:r>
              <a:rPr lang="en-US" dirty="0" smtClean="0"/>
              <a:t> insects.</a:t>
            </a:r>
          </a:p>
          <a:p>
            <a:r>
              <a:rPr lang="en-US" i="1" dirty="0" smtClean="0"/>
              <a:t>Add –s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33CC33"/>
                </a:solidFill>
              </a:rPr>
              <a:t>*</a:t>
            </a:r>
            <a:r>
              <a:rPr lang="en-US" dirty="0" smtClean="0"/>
              <a:t>Usually add –s to verbs with singular subjects.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3300"/>
                </a:solidFill>
              </a:rPr>
              <a:t>~</a:t>
            </a:r>
            <a:r>
              <a:rPr lang="en-US" dirty="0" smtClean="0"/>
              <a:t>A fro</a:t>
            </a:r>
            <a:r>
              <a:rPr lang="en-US" dirty="0" smtClean="0">
                <a:solidFill>
                  <a:srgbClr val="FF3300"/>
                </a:solidFill>
              </a:rPr>
              <a:t>g</a:t>
            </a:r>
            <a:r>
              <a:rPr lang="en-US" dirty="0" smtClean="0"/>
              <a:t> eat</a:t>
            </a:r>
            <a:r>
              <a:rPr lang="en-US" dirty="0" smtClean="0">
                <a:solidFill>
                  <a:srgbClr val="33CC33"/>
                </a:solidFill>
              </a:rPr>
              <a:t>s</a:t>
            </a:r>
            <a:r>
              <a:rPr lang="en-US" dirty="0" smtClean="0"/>
              <a:t> insects.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6705600" cy="258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7620000" cy="5592763"/>
          </a:xfrm>
        </p:spPr>
        <p:txBody>
          <a:bodyPr/>
          <a:lstStyle/>
          <a:p>
            <a:r>
              <a:rPr lang="en-US" sz="2400" dirty="0" smtClean="0"/>
              <a:t>Add –</a:t>
            </a:r>
            <a:r>
              <a:rPr lang="en-US" sz="2400" dirty="0" err="1" smtClean="0"/>
              <a:t>es</a:t>
            </a:r>
            <a:r>
              <a:rPr lang="en-US" sz="2400" dirty="0" smtClean="0"/>
              <a:t> to verbs that end in </a:t>
            </a:r>
            <a:r>
              <a:rPr lang="en-US" sz="2400" dirty="0" smtClean="0">
                <a:solidFill>
                  <a:srgbClr val="FF3300"/>
                </a:solidFill>
              </a:rPr>
              <a:t>–s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-z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3300"/>
                </a:solidFill>
              </a:rPr>
              <a:t>-</a:t>
            </a:r>
            <a:r>
              <a:rPr lang="en-US" sz="2400" dirty="0" err="1" smtClean="0">
                <a:solidFill>
                  <a:srgbClr val="FF3300"/>
                </a:solidFill>
              </a:rPr>
              <a:t>ch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3300"/>
                </a:solidFill>
              </a:rPr>
              <a:t>-</a:t>
            </a:r>
            <a:r>
              <a:rPr lang="en-US" sz="2400" dirty="0" err="1" smtClean="0">
                <a:solidFill>
                  <a:srgbClr val="FF3300"/>
                </a:solidFill>
              </a:rPr>
              <a:t>sh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3300"/>
                </a:solidFill>
              </a:rPr>
              <a:t>–x </a:t>
            </a:r>
            <a:r>
              <a:rPr lang="en-US" sz="2400" dirty="0" smtClean="0"/>
              <a:t>when used with a singular subject.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33CC33"/>
                </a:solidFill>
              </a:rPr>
              <a:t>*</a:t>
            </a:r>
            <a:r>
              <a:rPr lang="en-US" sz="2400" dirty="0" smtClean="0"/>
              <a:t>to miss = miss</a:t>
            </a:r>
            <a:r>
              <a:rPr lang="en-US" sz="2400" dirty="0" smtClean="0">
                <a:solidFill>
                  <a:srgbClr val="33CC33"/>
                </a:solidFill>
              </a:rPr>
              <a:t>es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~</a:t>
            </a:r>
            <a:r>
              <a:rPr lang="en-US" sz="2400" dirty="0" smtClean="0"/>
              <a:t>Sharon misses her friends.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33CC33"/>
                </a:solidFill>
              </a:rPr>
              <a:t>*</a:t>
            </a:r>
            <a:r>
              <a:rPr lang="en-US" sz="2400" dirty="0" smtClean="0"/>
              <a:t>to buzz = buzz</a:t>
            </a:r>
            <a:r>
              <a:rPr lang="en-US" sz="2400" dirty="0" smtClean="0">
                <a:solidFill>
                  <a:srgbClr val="33CC33"/>
                </a:solidFill>
              </a:rPr>
              <a:t>es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~</a:t>
            </a:r>
            <a:r>
              <a:rPr lang="en-US" sz="2400" dirty="0" smtClean="0"/>
              <a:t>The bee buzzes on the flower.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33CC33"/>
                </a:solidFill>
              </a:rPr>
              <a:t>*</a:t>
            </a:r>
            <a:r>
              <a:rPr lang="en-US" sz="2400" dirty="0" smtClean="0"/>
              <a:t>to catch = catch</a:t>
            </a:r>
            <a:r>
              <a:rPr lang="en-US" sz="2400" dirty="0" smtClean="0">
                <a:solidFill>
                  <a:srgbClr val="33CC33"/>
                </a:solidFill>
              </a:rPr>
              <a:t>es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~</a:t>
            </a:r>
            <a:r>
              <a:rPr lang="en-US" sz="2400" dirty="0" smtClean="0"/>
              <a:t>He catches the bus every day.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33CC33"/>
                </a:solidFill>
              </a:rPr>
              <a:t>*</a:t>
            </a:r>
            <a:r>
              <a:rPr lang="en-US" sz="2400" dirty="0" smtClean="0"/>
              <a:t>to blush = blush</a:t>
            </a:r>
            <a:r>
              <a:rPr lang="en-US" sz="2400" dirty="0" smtClean="0">
                <a:solidFill>
                  <a:srgbClr val="33CC33"/>
                </a:solidFill>
              </a:rPr>
              <a:t>es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~</a:t>
            </a:r>
            <a:r>
              <a:rPr lang="en-US" sz="2400" dirty="0" smtClean="0"/>
              <a:t>Andrea blushes at the compliment.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33CC33"/>
                </a:solidFill>
              </a:rPr>
              <a:t>*</a:t>
            </a:r>
            <a:r>
              <a:rPr lang="en-US" sz="2400" dirty="0" smtClean="0"/>
              <a:t>to fix = fix</a:t>
            </a:r>
            <a:r>
              <a:rPr lang="en-US" sz="2400" dirty="0" smtClean="0">
                <a:solidFill>
                  <a:srgbClr val="33CC33"/>
                </a:solidFill>
              </a:rPr>
              <a:t>es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3300"/>
                </a:solidFill>
              </a:rPr>
              <a:t>~</a:t>
            </a:r>
            <a:r>
              <a:rPr lang="en-US" sz="2400" dirty="0" smtClean="0"/>
              <a:t>She fixes old machinery.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6705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6705600" cy="5440363"/>
          </a:xfrm>
        </p:spPr>
        <p:txBody>
          <a:bodyPr/>
          <a:lstStyle/>
          <a:p>
            <a:r>
              <a:rPr lang="en-US" dirty="0" smtClean="0"/>
              <a:t>Add –</a:t>
            </a:r>
            <a:r>
              <a:rPr lang="en-US" dirty="0" err="1" smtClean="0"/>
              <a:t>es</a:t>
            </a:r>
            <a:r>
              <a:rPr lang="en-US" dirty="0" smtClean="0"/>
              <a:t>.  For verbs ending with a consonant and </a:t>
            </a:r>
            <a:r>
              <a:rPr lang="en-US" dirty="0" smtClean="0">
                <a:solidFill>
                  <a:srgbClr val="33CC33"/>
                </a:solidFill>
              </a:rPr>
              <a:t>–y</a:t>
            </a:r>
            <a:r>
              <a:rPr lang="en-US" dirty="0" smtClean="0"/>
              <a:t>, change the </a:t>
            </a:r>
            <a:r>
              <a:rPr lang="en-US" dirty="0" smtClean="0">
                <a:solidFill>
                  <a:srgbClr val="33CC33"/>
                </a:solidFill>
              </a:rPr>
              <a:t>–y </a:t>
            </a:r>
            <a:r>
              <a:rPr lang="en-US" dirty="0" smtClean="0"/>
              <a:t>to an </a:t>
            </a:r>
            <a:r>
              <a:rPr lang="en-US" dirty="0" smtClean="0">
                <a:solidFill>
                  <a:srgbClr val="FF3300"/>
                </a:solidFill>
              </a:rPr>
              <a:t>–</a:t>
            </a:r>
            <a:r>
              <a:rPr lang="en-US" dirty="0" err="1" smtClean="0">
                <a:solidFill>
                  <a:srgbClr val="FF3300"/>
                </a:solidFill>
              </a:rPr>
              <a:t>i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3300"/>
                </a:solidFill>
              </a:rPr>
              <a:t>–</a:t>
            </a:r>
            <a:r>
              <a:rPr lang="en-US" dirty="0" err="1" smtClean="0">
                <a:solidFill>
                  <a:srgbClr val="FF3300"/>
                </a:solidFill>
              </a:rPr>
              <a:t>es</a:t>
            </a:r>
            <a:r>
              <a:rPr lang="en-US" dirty="0" smtClean="0">
                <a:solidFill>
                  <a:srgbClr val="FF3300"/>
                </a:solidFill>
              </a:rPr>
              <a:t>.</a:t>
            </a:r>
          </a:p>
          <a:p>
            <a:endParaRPr lang="en-US" dirty="0">
              <a:solidFill>
                <a:srgbClr val="FF33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3300"/>
                </a:solidFill>
              </a:rPr>
              <a:t>	</a:t>
            </a:r>
            <a:r>
              <a:rPr lang="en-US" dirty="0" smtClean="0">
                <a:solidFill>
                  <a:srgbClr val="33CC33"/>
                </a:solidFill>
              </a:rPr>
              <a:t>*</a:t>
            </a:r>
            <a:r>
              <a:rPr lang="en-US" dirty="0" smtClean="0">
                <a:solidFill>
                  <a:srgbClr val="002060"/>
                </a:solidFill>
              </a:rPr>
              <a:t>to wor</a:t>
            </a:r>
            <a:r>
              <a:rPr lang="en-US" dirty="0" smtClean="0">
                <a:solidFill>
                  <a:srgbClr val="33CC33"/>
                </a:solidFill>
              </a:rPr>
              <a:t>ry </a:t>
            </a:r>
            <a:r>
              <a:rPr lang="en-US" dirty="0" smtClean="0">
                <a:solidFill>
                  <a:srgbClr val="002060"/>
                </a:solidFill>
              </a:rPr>
              <a:t>= worr</a:t>
            </a:r>
            <a:r>
              <a:rPr lang="en-US" dirty="0" smtClean="0">
                <a:solidFill>
                  <a:srgbClr val="FF3300"/>
                </a:solidFill>
              </a:rPr>
              <a:t>ies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33CC33"/>
                </a:solidFill>
              </a:rPr>
              <a:t>*</a:t>
            </a:r>
            <a:r>
              <a:rPr lang="en-US" dirty="0" smtClean="0">
                <a:solidFill>
                  <a:srgbClr val="002060"/>
                </a:solidFill>
              </a:rPr>
              <a:t>to d</a:t>
            </a:r>
            <a:r>
              <a:rPr lang="en-US" dirty="0" smtClean="0">
                <a:solidFill>
                  <a:srgbClr val="33CC33"/>
                </a:solidFill>
              </a:rPr>
              <a:t>ry</a:t>
            </a:r>
            <a:r>
              <a:rPr lang="en-US" dirty="0" smtClean="0">
                <a:solidFill>
                  <a:srgbClr val="002060"/>
                </a:solidFill>
              </a:rPr>
              <a:t> = dr</a:t>
            </a:r>
            <a:r>
              <a:rPr lang="en-US" dirty="0" smtClean="0">
                <a:solidFill>
                  <a:srgbClr val="FF3300"/>
                </a:solidFill>
              </a:rPr>
              <a:t>ies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template from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4249-095B-45DD-9FA3-E4B698D21F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Design8</Template>
  <TotalTime>164</TotalTime>
  <Words>339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Design8</vt:lpstr>
      <vt:lpstr>Verbs…</vt:lpstr>
      <vt:lpstr>Action Verbs</vt:lpstr>
      <vt:lpstr>Linking Verbs…</vt:lpstr>
      <vt:lpstr>Verb Tense…</vt:lpstr>
      <vt:lpstr>Subject-Verb Agreement</vt:lpstr>
      <vt:lpstr>OR…</vt:lpstr>
      <vt:lpstr>Spelling Rules for Present Tense</vt:lpstr>
      <vt:lpstr>Slide 8</vt:lpstr>
      <vt:lpstr>Slide 9</vt:lpstr>
      <vt:lpstr>Past Tense Spelling Rules </vt:lpstr>
      <vt:lpstr>Slide 11</vt:lpstr>
      <vt:lpstr>Slide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Verbs…</dc:title>
  <dc:creator>Bill</dc:creator>
  <cp:lastModifiedBy>Bill</cp:lastModifiedBy>
  <cp:revision>18</cp:revision>
  <dcterms:created xsi:type="dcterms:W3CDTF">2013-01-31T05:54:52Z</dcterms:created>
  <dcterms:modified xsi:type="dcterms:W3CDTF">2013-01-31T08:39:00Z</dcterms:modified>
</cp:coreProperties>
</file>